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 id="2147483657" r:id="rId3"/>
    <p:sldMasterId id="2147483653" r:id="rId4"/>
  </p:sldMasterIdLst>
  <p:notesMasterIdLst>
    <p:notesMasterId r:id="rId6"/>
  </p:notesMasterIdLst>
  <p:handoutMasterIdLst>
    <p:handoutMasterId r:id="rId7"/>
  </p:handoutMasterIdLst>
  <p:sldIdLst>
    <p:sldId id="256" r:id="rId5"/>
  </p:sldIdLst>
  <p:sldSz cx="438912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p15:clr>
            <a:srgbClr val="A4A3A4"/>
          </p15:clr>
        </p15:guide>
        <p15:guide id="2" orient="horz" pos="384">
          <p15:clr>
            <a:srgbClr val="A4A3A4"/>
          </p15:clr>
        </p15:guide>
        <p15:guide id="3" orient="horz" pos="26880">
          <p15:clr>
            <a:srgbClr val="A4A3A4"/>
          </p15:clr>
        </p15:guide>
        <p15:guide id="4" orient="horz">
          <p15:clr>
            <a:srgbClr val="A4A3A4"/>
          </p15:clr>
        </p15:guide>
        <p15:guide id="5" pos="581">
          <p15:clr>
            <a:srgbClr val="A4A3A4"/>
          </p15:clr>
        </p15:guide>
        <p15:guide id="6" pos="271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94" autoAdjust="0"/>
  </p:normalViewPr>
  <p:slideViewPr>
    <p:cSldViewPr snapToGrid="0" snapToObjects="1" showGuides="1">
      <p:cViewPr>
        <p:scale>
          <a:sx n="25" d="100"/>
          <a:sy n="25" d="100"/>
        </p:scale>
        <p:origin x="1208" y="-784"/>
      </p:cViewPr>
      <p:guideLst>
        <p:guide orient="horz" pos="4424"/>
        <p:guide orient="horz" pos="384"/>
        <p:guide orient="horz" pos="26880"/>
        <p:guide orient="horz"/>
        <p:guide pos="581"/>
        <p:guide pos="271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2" d="100"/>
          <a:sy n="82" d="100"/>
        </p:scale>
        <p:origin x="24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3/23/2021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3/23/2021</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70012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7777274"/>
            <a:ext cx="1359127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7020986"/>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23826027"/>
            <a:ext cx="1359286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22990632"/>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8176914"/>
            <a:ext cx="1357153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7431210"/>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7787858"/>
            <a:ext cx="1357153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5866" y="7020986"/>
            <a:ext cx="13579475"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2" y="7020986"/>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2" y="7777274"/>
            <a:ext cx="1357602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2" y="2294782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1" y="23704107"/>
            <a:ext cx="1358106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2" y="3423920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3" y="34995490"/>
            <a:ext cx="1358106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2" y="7020986"/>
            <a:ext cx="10048875" cy="800211"/>
          </a:xfrm>
          <a:prstGeom prst="rect">
            <a:avLst/>
          </a:prstGeom>
          <a:noFill/>
        </p:spPr>
        <p:txBody>
          <a:bodyPr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9720644"/>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8950018"/>
            <a:ext cx="1005046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7823840"/>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7020986"/>
            <a:ext cx="20720050" cy="800211"/>
          </a:xfrm>
          <a:prstGeom prst="rect">
            <a:avLst/>
          </a:prstGeom>
          <a:noFill/>
        </p:spPr>
        <p:txBody>
          <a:bodyPr wrap="square" lIns="91436" tIns="91436" rIns="91436" bIns="91436" anchor="ctr" anchorCtr="0">
            <a:spAutoFit/>
          </a:bodyPr>
          <a:lstStyle>
            <a:lvl1pPr marL="0" indent="0" algn="ctr">
              <a:buNone/>
              <a:tabLst/>
              <a:defRPr sz="40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8913097"/>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8099662"/>
            <a:ext cx="20720050"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24750" y="7020986"/>
            <a:ext cx="1004701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24750" y="7834424"/>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19059" y="19030318"/>
            <a:ext cx="1004701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83489" y="19843753"/>
            <a:ext cx="997409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24750" y="34226502"/>
            <a:ext cx="10047018" cy="1415764"/>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35649083"/>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92" name="Text Placeholder 76"/>
          <p:cNvSpPr>
            <a:spLocks noGrp="1"/>
          </p:cNvSpPr>
          <p:nvPr>
            <p:ph type="body" sz="quarter" idx="178"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sp>
        <p:nvSpPr>
          <p:cNvPr id="36"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0" name="Straight Connector 39"/>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22338"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2253576"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a:extLst>
              <a:ext uri="{FF2B5EF4-FFF2-40B4-BE49-F238E27FC236}">
                <a16:creationId xmlns="" xmlns:a16="http://schemas.microsoft.com/office/drawing/2014/main" id="{AA0D6D99-C2FA-E946-B188-754C04BB4513}"/>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 xmlns:a16="http://schemas.microsoft.com/office/drawing/2014/main" val="20000"/>
                    </a:ext>
                  </a:extLst>
                </a:gridCol>
                <a:gridCol w="6918351">
                  <a:extLst>
                    <a:ext uri="{9D8B030D-6E8A-4147-A177-3AD203B41FA5}">
                      <a16:colId xmlns=""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 xmlns:a16="http://schemas.microsoft.com/office/drawing/2014/main"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aphicFrame>
        <p:nvGraphicFramePr>
          <p:cNvPr id="9" name="Table 8">
            <a:extLst>
              <a:ext uri="{FF2B5EF4-FFF2-40B4-BE49-F238E27FC236}">
                <a16:creationId xmlns="" xmlns:a16="http://schemas.microsoft.com/office/drawing/2014/main" id="{1631334C-35C0-4995-AF6E-5D3E28E6E283}"/>
              </a:ext>
            </a:extLst>
          </p:cNvPr>
          <p:cNvGraphicFramePr>
            <a:graphicFrameLocks noGrp="1"/>
          </p:cNvGraphicFramePr>
          <p:nvPr userDrawn="1">
            <p:extLst>
              <p:ext uri="{D42A27DB-BD31-4B8C-83A1-F6EECF244321}">
                <p14:modId xmlns:p14="http://schemas.microsoft.com/office/powerpoint/2010/main" val="1095278928"/>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6071624">
                  <a:extLst>
                    <a:ext uri="{9D8B030D-6E8A-4147-A177-3AD203B41FA5}">
                      <a16:colId xmlns=""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
                      </a: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r>
                        <a:rPr lang="en-US" sz="2400" dirty="0">
                          <a:solidFill>
                            <a:schemeClr val="bg1">
                              <a:lumMod val="85000"/>
                            </a:schemeClr>
                          </a:solidFill>
                          <a:latin typeface="Arial"/>
                          <a:cs typeface="Arial"/>
                        </a:rPr>
                        <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sp>
        <p:nvSpPr>
          <p:cNvPr id="36"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0" name="Straight Connector 39"/>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22338"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2253576"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461922"/>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40"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1" name="Straight Connector 40"/>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22161" y="7010400"/>
            <a:ext cx="13597409"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15166656" y="7010400"/>
            <a:ext cx="13597409"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9411151" y="7010400"/>
            <a:ext cx="13597409"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graphicFrame>
        <p:nvGraphicFramePr>
          <p:cNvPr id="49" name="Table 48">
            <a:extLst>
              <a:ext uri="{FF2B5EF4-FFF2-40B4-BE49-F238E27FC236}">
                <a16:creationId xmlns="" xmlns:a16="http://schemas.microsoft.com/office/drawing/2014/main" id="{B0ABAD78-4AAE-8640-AA98-5085CC4A7FAA}"/>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 xmlns:a16="http://schemas.microsoft.com/office/drawing/2014/main" val="20000"/>
                    </a:ext>
                  </a:extLst>
                </a:gridCol>
                <a:gridCol w="6918351">
                  <a:extLst>
                    <a:ext uri="{9D8B030D-6E8A-4147-A177-3AD203B41FA5}">
                      <a16:colId xmlns=""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 xmlns:a16="http://schemas.microsoft.com/office/drawing/2014/main"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aphicFrame>
        <p:nvGraphicFramePr>
          <p:cNvPr id="10" name="Table 9">
            <a:extLst>
              <a:ext uri="{FF2B5EF4-FFF2-40B4-BE49-F238E27FC236}">
                <a16:creationId xmlns="" xmlns:a16="http://schemas.microsoft.com/office/drawing/2014/main" id="{226F03AA-A951-4D46-BA68-6050DEF58642}"/>
              </a:ext>
            </a:extLst>
          </p:cNvPr>
          <p:cNvGraphicFramePr>
            <a:graphicFrameLocks noGrp="1"/>
          </p:cNvGraphicFramePr>
          <p:nvPr userDrawn="1">
            <p:extLst>
              <p:ext uri="{D42A27DB-BD31-4B8C-83A1-F6EECF244321}">
                <p14:modId xmlns:p14="http://schemas.microsoft.com/office/powerpoint/2010/main" val="1095278928"/>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6071624">
                  <a:extLst>
                    <a:ext uri="{9D8B030D-6E8A-4147-A177-3AD203B41FA5}">
                      <a16:colId xmlns=""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
                      </a: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r>
                        <a:rPr lang="en-US" sz="2400" dirty="0">
                          <a:solidFill>
                            <a:schemeClr val="bg1">
                              <a:lumMod val="85000"/>
                            </a:schemeClr>
                          </a:solidFill>
                          <a:latin typeface="Arial"/>
                          <a:cs typeface="Arial"/>
                        </a:rPr>
                        <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40"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1" name="Straight Connector 40"/>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14400" y="7010399"/>
            <a:ext cx="42057638" cy="35661601"/>
          </a:xfrm>
          <a:prstGeom prst="roundRect">
            <a:avLst>
              <a:gd name="adj" fmla="val 923"/>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Box 14"/>
          <p:cNvSpPr txBox="1">
            <a:spLocks noChangeArrowheads="1"/>
          </p:cNvSpPr>
          <p:nvPr userDrawn="1"/>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 xmlns:a16="http://schemas.microsoft.com/office/drawing/2014/main" id="{4568431C-C9D5-7E4E-ABB3-A608E661EC59}"/>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 xmlns:a16="http://schemas.microsoft.com/office/drawing/2014/main" val="20000"/>
                    </a:ext>
                  </a:extLst>
                </a:gridCol>
                <a:gridCol w="6918351">
                  <a:extLst>
                    <a:ext uri="{9D8B030D-6E8A-4147-A177-3AD203B41FA5}">
                      <a16:colId xmlns=""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 xmlns:a16="http://schemas.microsoft.com/office/drawing/2014/main"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 xmlns:a16="http://schemas.microsoft.com/office/drawing/2014/main"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 xmlns:a16="http://schemas.microsoft.com/office/drawing/2014/main" val="10010"/>
                  </a:ext>
                </a:extLst>
              </a:tr>
            </a:tbl>
          </a:graphicData>
        </a:graphic>
      </p:graphicFrame>
      <p:graphicFrame>
        <p:nvGraphicFramePr>
          <p:cNvPr id="8" name="Table 7">
            <a:extLst>
              <a:ext uri="{FF2B5EF4-FFF2-40B4-BE49-F238E27FC236}">
                <a16:creationId xmlns="" xmlns:a16="http://schemas.microsoft.com/office/drawing/2014/main" id="{E56F7F3E-BBC3-4A28-A92B-6A49FDE428F0}"/>
              </a:ext>
            </a:extLst>
          </p:cNvPr>
          <p:cNvGraphicFramePr>
            <a:graphicFrameLocks noGrp="1"/>
          </p:cNvGraphicFramePr>
          <p:nvPr userDrawn="1">
            <p:extLst>
              <p:ext uri="{D42A27DB-BD31-4B8C-83A1-F6EECF244321}">
                <p14:modId xmlns:p14="http://schemas.microsoft.com/office/powerpoint/2010/main" val="1095278928"/>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764104496"/>
                    </a:ext>
                  </a:extLst>
                </a:gridCol>
                <a:gridCol w="6071624">
                  <a:extLst>
                    <a:ext uri="{9D8B030D-6E8A-4147-A177-3AD203B41FA5}">
                      <a16:colId xmlns=""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
                      </a: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r>
                        <a:rPr lang="en-US" sz="2400" dirty="0">
                          <a:solidFill>
                            <a:schemeClr val="bg1">
                              <a:lumMod val="85000"/>
                            </a:schemeClr>
                          </a:solidFill>
                          <a:latin typeface="Arial"/>
                          <a:cs typeface="Arial"/>
                        </a:rPr>
                        <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kaggle.com/c/walmart-recruiting-store-sales-forecasting/data" TargetMode="Externa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29750785" y="36908894"/>
            <a:ext cx="13397258" cy="4893625"/>
          </a:xfrm>
        </p:spPr>
        <p:txBody>
          <a:bodyPr/>
          <a:lstStyle/>
          <a:p>
            <a:r>
              <a:rPr lang="en-US" sz="4000" dirty="0" smtClean="0"/>
              <a:t>We would like to thank the organizers of Data Day for allowing us to present our Walmart Forecaster Project, as a part of the DATA 5000 course.</a:t>
            </a:r>
          </a:p>
          <a:p>
            <a:r>
              <a:rPr lang="en-US" sz="4000" dirty="0" smtClean="0"/>
              <a:t>We would also like to thank Professor Michael </a:t>
            </a:r>
            <a:r>
              <a:rPr lang="en-US" sz="4000" dirty="0" err="1" smtClean="0"/>
              <a:t>Genkin</a:t>
            </a:r>
            <a:r>
              <a:rPr lang="en-US" sz="4000" dirty="0" smtClean="0"/>
              <a:t> for his dedication and support during the semester, as well as Professor </a:t>
            </a:r>
            <a:r>
              <a:rPr lang="en-US" sz="4000" dirty="0" err="1" smtClean="0"/>
              <a:t>Komeili</a:t>
            </a:r>
            <a:r>
              <a:rPr lang="en-US" sz="4000" dirty="0" smtClean="0"/>
              <a:t> and Professor Velazquez for teaching the course.</a:t>
            </a:r>
          </a:p>
        </p:txBody>
      </p:sp>
      <p:sp>
        <p:nvSpPr>
          <p:cNvPr id="16" name="Text Placeholder 15"/>
          <p:cNvSpPr>
            <a:spLocks noGrp="1"/>
          </p:cNvSpPr>
          <p:nvPr>
            <p:ph type="body" sz="quarter" idx="11"/>
          </p:nvPr>
        </p:nvSpPr>
        <p:spPr>
          <a:xfrm>
            <a:off x="922338" y="6693318"/>
            <a:ext cx="13573126" cy="1292653"/>
          </a:xfrm>
        </p:spPr>
        <p:txBody>
          <a:bodyPr/>
          <a:lstStyle/>
          <a:p>
            <a:r>
              <a:rPr lang="en-US" sz="7200" dirty="0" smtClean="0"/>
              <a:t>Introduction</a:t>
            </a:r>
            <a:endParaRPr lang="en-US" sz="7200" dirty="0"/>
          </a:p>
        </p:txBody>
      </p:sp>
      <p:sp>
        <p:nvSpPr>
          <p:cNvPr id="18" name="Text Placeholder 17"/>
          <p:cNvSpPr>
            <a:spLocks noGrp="1"/>
          </p:cNvSpPr>
          <p:nvPr>
            <p:ph type="body" sz="quarter" idx="20"/>
          </p:nvPr>
        </p:nvSpPr>
        <p:spPr>
          <a:xfrm>
            <a:off x="932207" y="24982270"/>
            <a:ext cx="13573125" cy="1452803"/>
          </a:xfrm>
        </p:spPr>
        <p:txBody>
          <a:bodyPr/>
          <a:lstStyle/>
          <a:p>
            <a:r>
              <a:rPr lang="en-US" sz="7200" dirty="0" smtClean="0"/>
              <a:t>Dataset</a:t>
            </a:r>
            <a:endParaRPr lang="en-US" sz="7200" dirty="0"/>
          </a:p>
          <a:p>
            <a:endParaRPr lang="en-US" dirty="0"/>
          </a:p>
        </p:txBody>
      </p:sp>
      <p:sp>
        <p:nvSpPr>
          <p:cNvPr id="29" name="Text Placeholder 28"/>
          <p:cNvSpPr>
            <a:spLocks noGrp="1"/>
          </p:cNvSpPr>
          <p:nvPr>
            <p:ph type="body" sz="quarter" idx="150"/>
          </p:nvPr>
        </p:nvSpPr>
        <p:spPr/>
        <p:txBody>
          <a:bodyPr>
            <a:normAutofit fontScale="70000" lnSpcReduction="20000"/>
          </a:bodyPr>
          <a:lstStyle/>
          <a:p>
            <a:endParaRPr lang="en-US" dirty="0"/>
          </a:p>
          <a:p>
            <a:r>
              <a:rPr lang="nn-NO" dirty="0"/>
              <a:t> </a:t>
            </a:r>
            <a:r>
              <a:rPr lang="nn-NO" i="1" dirty="0"/>
              <a:t>Professor Mikhail Genkin, DATA 5000 Y </a:t>
            </a:r>
            <a:r>
              <a:rPr lang="nn-NO" i="1" dirty="0" smtClean="0"/>
              <a:t>– March 30th, 2021</a:t>
            </a:r>
            <a:endParaRPr lang="en-US" dirty="0"/>
          </a:p>
        </p:txBody>
      </p:sp>
      <p:sp>
        <p:nvSpPr>
          <p:cNvPr id="30" name="Text Placeholder 29"/>
          <p:cNvSpPr>
            <a:spLocks noGrp="1"/>
          </p:cNvSpPr>
          <p:nvPr>
            <p:ph type="body" sz="quarter" idx="151"/>
          </p:nvPr>
        </p:nvSpPr>
        <p:spPr>
          <a:xfrm>
            <a:off x="5829300" y="2120900"/>
            <a:ext cx="32232600" cy="2581746"/>
          </a:xfrm>
        </p:spPr>
        <p:txBody>
          <a:bodyPr>
            <a:noAutofit/>
          </a:bodyPr>
          <a:lstStyle/>
          <a:p>
            <a:pPr>
              <a:spcBef>
                <a:spcPts val="0"/>
              </a:spcBef>
            </a:pPr>
            <a:endParaRPr lang="en-US" sz="3600" dirty="0"/>
          </a:p>
          <a:p>
            <a:pPr>
              <a:spcBef>
                <a:spcPts val="0"/>
              </a:spcBef>
            </a:pPr>
            <a:r>
              <a:rPr lang="en-US" sz="3600" dirty="0"/>
              <a:t> </a:t>
            </a:r>
            <a:r>
              <a:rPr lang="en-US" sz="4400" i="1" dirty="0"/>
              <a:t>Muhammad Salman – 100995527 - Masters of Engineering in Electrical and Computer Engineering </a:t>
            </a:r>
            <a:endParaRPr lang="en-US" sz="4400" i="1" dirty="0" smtClean="0"/>
          </a:p>
          <a:p>
            <a:pPr>
              <a:spcBef>
                <a:spcPts val="0"/>
              </a:spcBef>
            </a:pPr>
            <a:endParaRPr lang="en-US" sz="3600" dirty="0"/>
          </a:p>
          <a:p>
            <a:pPr>
              <a:spcBef>
                <a:spcPts val="0"/>
              </a:spcBef>
            </a:pPr>
            <a:r>
              <a:rPr lang="en-US" sz="3600" dirty="0"/>
              <a:t> </a:t>
            </a:r>
            <a:r>
              <a:rPr lang="en-US" sz="4400" i="1" dirty="0" err="1"/>
              <a:t>Seyedeh</a:t>
            </a:r>
            <a:r>
              <a:rPr lang="en-US" sz="4400" i="1" dirty="0"/>
              <a:t> </a:t>
            </a:r>
            <a:r>
              <a:rPr lang="en-US" sz="4400" i="1" dirty="0" err="1"/>
              <a:t>Marziyeh</a:t>
            </a:r>
            <a:r>
              <a:rPr lang="en-US" sz="4400" i="1" dirty="0"/>
              <a:t> </a:t>
            </a:r>
            <a:r>
              <a:rPr lang="en-US" sz="4400" i="1" dirty="0" err="1"/>
              <a:t>Zamiri</a:t>
            </a:r>
            <a:r>
              <a:rPr lang="en-US" sz="4400" i="1" dirty="0"/>
              <a:t> – 101214196 - Masters of Engineering in Electrical and Computer Engineering </a:t>
            </a:r>
            <a:endParaRPr lang="en-US" sz="4400" dirty="0"/>
          </a:p>
        </p:txBody>
      </p:sp>
      <p:sp>
        <p:nvSpPr>
          <p:cNvPr id="31" name="Text Placeholder 30"/>
          <p:cNvSpPr>
            <a:spLocks noGrp="1"/>
          </p:cNvSpPr>
          <p:nvPr>
            <p:ph type="body" sz="quarter" idx="153"/>
          </p:nvPr>
        </p:nvSpPr>
        <p:spPr>
          <a:xfrm>
            <a:off x="0" y="802533"/>
            <a:ext cx="43891200" cy="2158837"/>
          </a:xfrm>
        </p:spPr>
        <p:txBody>
          <a:bodyPr>
            <a:noAutofit/>
          </a:bodyPr>
          <a:lstStyle/>
          <a:p>
            <a:r>
              <a:rPr lang="en-US" dirty="0" smtClean="0"/>
              <a:t>Forecasting </a:t>
            </a:r>
            <a:r>
              <a:rPr lang="en-US" dirty="0"/>
              <a:t>Future Walmart Sales using </a:t>
            </a:r>
            <a:r>
              <a:rPr lang="en-US" dirty="0" smtClean="0"/>
              <a:t>KNN/Decision Tree </a:t>
            </a:r>
            <a:r>
              <a:rPr lang="en-US" dirty="0"/>
              <a:t>Regression </a:t>
            </a:r>
          </a:p>
        </p:txBody>
      </p:sp>
      <p:pic>
        <p:nvPicPr>
          <p:cNvPr id="1026" name="Picture 2" descr="Walmart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83" y="17090236"/>
            <a:ext cx="9342917" cy="7018001"/>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14"/>
          <p:cNvSpPr>
            <a:spLocks noGrp="1"/>
          </p:cNvSpPr>
          <p:nvPr>
            <p:ph type="body" sz="quarter" idx="10"/>
          </p:nvPr>
        </p:nvSpPr>
        <p:spPr>
          <a:xfrm>
            <a:off x="1056586" y="8098371"/>
            <a:ext cx="13591277" cy="9030142"/>
          </a:xfrm>
        </p:spPr>
        <p:txBody>
          <a:bodyPr/>
          <a:lstStyle/>
          <a:p>
            <a:pPr marL="571500" indent="-571500">
              <a:buFont typeface="Arial" panose="020B0604020202020204" pitchFamily="34" charset="0"/>
              <a:buChar char="•"/>
            </a:pPr>
            <a:r>
              <a:rPr lang="en-US" sz="4800" dirty="0" smtClean="0"/>
              <a:t>Walmart Data set imported from </a:t>
            </a:r>
            <a:r>
              <a:rPr lang="en-US" sz="4800" dirty="0" err="1" smtClean="0"/>
              <a:t>Kaggle</a:t>
            </a:r>
            <a:endParaRPr lang="en-US" sz="4800" dirty="0" smtClean="0"/>
          </a:p>
          <a:p>
            <a:pPr marL="571500" indent="-571500">
              <a:buFont typeface="Arial" panose="020B0604020202020204" pitchFamily="34" charset="0"/>
              <a:buChar char="•"/>
            </a:pPr>
            <a:r>
              <a:rPr lang="en-US" sz="4800" dirty="0" smtClean="0"/>
              <a:t>Comprised of three main CSV files containing correlation of different features, based on data pulled from 45 different store locations, with a number of departments in each store</a:t>
            </a:r>
          </a:p>
          <a:p>
            <a:pPr marL="571500" indent="-571500">
              <a:buFont typeface="Arial" panose="020B0604020202020204" pitchFamily="34" charset="0"/>
              <a:buChar char="•"/>
            </a:pPr>
            <a:r>
              <a:rPr lang="en-US" sz="4800" dirty="0" smtClean="0"/>
              <a:t>Features vary from numerical values, such as amount of sales, to </a:t>
            </a:r>
            <a:r>
              <a:rPr lang="en-US" sz="4800" dirty="0" err="1" smtClean="0"/>
              <a:t>boolean</a:t>
            </a:r>
            <a:r>
              <a:rPr lang="en-US" sz="4800" dirty="0" smtClean="0"/>
              <a:t> True/False for if a week contains a holiday or not</a:t>
            </a:r>
          </a:p>
          <a:p>
            <a:pPr marL="571500" indent="-571500">
              <a:buFont typeface="Arial" panose="020B0604020202020204" pitchFamily="34" charset="0"/>
              <a:buChar char="•"/>
            </a:pPr>
            <a:r>
              <a:rPr lang="en-US" sz="4800" dirty="0" smtClean="0"/>
              <a:t>Goal is to build/train a model that can predict future Walmart sales based on a specific store/department and date</a:t>
            </a:r>
            <a:endParaRPr lang="en-US" sz="4800" dirty="0"/>
          </a:p>
        </p:txBody>
      </p:sp>
      <p:pic>
        <p:nvPicPr>
          <p:cNvPr id="36" name="Picture 35"/>
          <p:cNvPicPr>
            <a:picLocks noChangeAspect="1"/>
          </p:cNvPicPr>
          <p:nvPr/>
        </p:nvPicPr>
        <p:blipFill rotWithShape="1">
          <a:blip r:embed="rId4"/>
          <a:srcRect l="1" r="-150" b="8950"/>
          <a:stretch/>
        </p:blipFill>
        <p:spPr>
          <a:xfrm>
            <a:off x="2370586" y="34057959"/>
            <a:ext cx="10979654" cy="7744560"/>
          </a:xfrm>
          <a:prstGeom prst="rect">
            <a:avLst/>
          </a:prstGeom>
        </p:spPr>
      </p:pic>
      <p:sp>
        <p:nvSpPr>
          <p:cNvPr id="37" name="TextBox 36"/>
          <p:cNvSpPr txBox="1"/>
          <p:nvPr/>
        </p:nvSpPr>
        <p:spPr>
          <a:xfrm>
            <a:off x="2787899" y="41971564"/>
            <a:ext cx="10145027"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2: Snapshot of Three CSV files, Train, Stores, Features (Left to Right)</a:t>
            </a:r>
            <a:endParaRPr lang="en-US" sz="2500" i="1"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2779710" y="24118322"/>
            <a:ext cx="10145027"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1: Sample Walmart Store</a:t>
            </a:r>
            <a:endParaRPr lang="en-US" sz="2500" i="1" dirty="0">
              <a:latin typeface="Times New Roman" panose="02020603050405020304" pitchFamily="18" charset="0"/>
              <a:cs typeface="Times New Roman" panose="02020603050405020304" pitchFamily="18" charset="0"/>
            </a:endParaRPr>
          </a:p>
        </p:txBody>
      </p:sp>
      <p:sp>
        <p:nvSpPr>
          <p:cNvPr id="40" name="Text Placeholder 15"/>
          <p:cNvSpPr>
            <a:spLocks noGrp="1"/>
          </p:cNvSpPr>
          <p:nvPr>
            <p:ph type="body" sz="quarter" idx="11"/>
          </p:nvPr>
        </p:nvSpPr>
        <p:spPr>
          <a:xfrm>
            <a:off x="15121727" y="6751683"/>
            <a:ext cx="13573126" cy="1292653"/>
          </a:xfrm>
        </p:spPr>
        <p:txBody>
          <a:bodyPr/>
          <a:lstStyle/>
          <a:p>
            <a:r>
              <a:rPr lang="en-US" sz="7200" dirty="0" smtClean="0"/>
              <a:t>Methodology</a:t>
            </a:r>
            <a:endParaRPr lang="en-US" sz="7200" dirty="0"/>
          </a:p>
        </p:txBody>
      </p:sp>
      <p:sp>
        <p:nvSpPr>
          <p:cNvPr id="41" name="Text Placeholder 14"/>
          <p:cNvSpPr>
            <a:spLocks noGrp="1"/>
          </p:cNvSpPr>
          <p:nvPr>
            <p:ph type="body" sz="quarter" idx="10"/>
          </p:nvPr>
        </p:nvSpPr>
        <p:spPr>
          <a:xfrm>
            <a:off x="15247663" y="19355634"/>
            <a:ext cx="13591277" cy="14053056"/>
          </a:xfrm>
        </p:spPr>
        <p:txBody>
          <a:bodyPr/>
          <a:lstStyle/>
          <a:p>
            <a:r>
              <a:rPr lang="en-US" sz="3200" b="1" i="1" dirty="0" smtClean="0"/>
              <a:t>Data Exploration</a:t>
            </a:r>
          </a:p>
          <a:p>
            <a:pPr marL="571500" indent="-571500">
              <a:buFont typeface="Arial" panose="020B0604020202020204" pitchFamily="34" charset="0"/>
              <a:buChar char="•"/>
            </a:pPr>
            <a:r>
              <a:rPr lang="en-US" sz="3200" dirty="0" smtClean="0"/>
              <a:t>The next step was to explore the data and observe strong correlation between features</a:t>
            </a:r>
          </a:p>
          <a:p>
            <a:pPr marL="571500" indent="-571500">
              <a:buFont typeface="Arial" panose="020B0604020202020204" pitchFamily="34" charset="0"/>
              <a:buChar char="•"/>
            </a:pPr>
            <a:r>
              <a:rPr lang="en-US" sz="3200" dirty="0" smtClean="0"/>
              <a:t>The three sets that were observed were: Type of Store vs. Weekly Sales, Type of Store vs. Size of Store, Is Holiday vs. Weekly Sales</a:t>
            </a:r>
          </a:p>
          <a:p>
            <a:endParaRPr lang="en-US" sz="3200" dirty="0"/>
          </a:p>
          <a:p>
            <a:r>
              <a:rPr lang="en-US" sz="3200" b="1" i="1" dirty="0" smtClean="0"/>
              <a:t>Observations</a:t>
            </a:r>
            <a:endParaRPr lang="en-US" sz="3200" dirty="0" smtClean="0"/>
          </a:p>
          <a:p>
            <a:pPr marL="571500" indent="-571500">
              <a:buFont typeface="Arial" panose="020B0604020202020204" pitchFamily="34" charset="0"/>
              <a:buChar char="•"/>
            </a:pPr>
            <a:r>
              <a:rPr lang="en-US" sz="3200" dirty="0"/>
              <a:t>Type of Store vs. Weekly </a:t>
            </a:r>
            <a:r>
              <a:rPr lang="en-US" sz="3200" dirty="0" smtClean="0"/>
              <a:t>Sales: Weak correlation,  Type C seems to have least amount of sales, no strong difference between A and B</a:t>
            </a:r>
          </a:p>
          <a:p>
            <a:pPr marL="571500" indent="-571500">
              <a:buFont typeface="Arial" panose="020B0604020202020204" pitchFamily="34" charset="0"/>
              <a:buChar char="•"/>
            </a:pPr>
            <a:r>
              <a:rPr lang="en-US" sz="3200" dirty="0"/>
              <a:t>Type of Store vs. Size of </a:t>
            </a:r>
            <a:r>
              <a:rPr lang="en-US" sz="3200" dirty="0" smtClean="0"/>
              <a:t>Store: Strong Correlation, A is largest, B is second largest, C is smallest</a:t>
            </a:r>
          </a:p>
          <a:p>
            <a:pPr marL="571500" indent="-571500">
              <a:buFont typeface="Arial" panose="020B0604020202020204" pitchFamily="34" charset="0"/>
              <a:buChar char="•"/>
            </a:pPr>
            <a:r>
              <a:rPr lang="en-US" sz="3200" dirty="0"/>
              <a:t>Is Holiday vs. Weekly </a:t>
            </a:r>
            <a:r>
              <a:rPr lang="en-US" sz="3200" dirty="0" smtClean="0"/>
              <a:t>Sales: Some correlation, with slightly more sales when there was a holiday, however not as much as expected</a:t>
            </a:r>
            <a:endParaRPr lang="en-US" sz="3200" dirty="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4800" dirty="0" smtClean="0"/>
          </a:p>
          <a:p>
            <a:pPr marL="571500" indent="-571500">
              <a:buFont typeface="Arial" panose="020B0604020202020204" pitchFamily="34" charset="0"/>
              <a:buChar char="•"/>
            </a:pPr>
            <a:endParaRPr lang="en-US" sz="4800" dirty="0" smtClean="0"/>
          </a:p>
        </p:txBody>
      </p:sp>
      <p:pic>
        <p:nvPicPr>
          <p:cNvPr id="46" name="Picture 45"/>
          <p:cNvPicPr>
            <a:picLocks noChangeAspect="1"/>
          </p:cNvPicPr>
          <p:nvPr/>
        </p:nvPicPr>
        <p:blipFill>
          <a:blip r:embed="rId5"/>
          <a:stretch>
            <a:fillRect/>
          </a:stretch>
        </p:blipFill>
        <p:spPr>
          <a:xfrm>
            <a:off x="17373257" y="14147869"/>
            <a:ext cx="9133572" cy="4520186"/>
          </a:xfrm>
          <a:prstGeom prst="rect">
            <a:avLst/>
          </a:prstGeom>
        </p:spPr>
      </p:pic>
      <p:sp>
        <p:nvSpPr>
          <p:cNvPr id="48" name="TextBox 47"/>
          <p:cNvSpPr txBox="1"/>
          <p:nvPr/>
        </p:nvSpPr>
        <p:spPr>
          <a:xfrm>
            <a:off x="17373257" y="18656019"/>
            <a:ext cx="6262000"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3: Code to Load CSV and Clean Data</a:t>
            </a:r>
            <a:endParaRPr lang="en-US" sz="2500" i="1" dirty="0">
              <a:latin typeface="Times New Roman" panose="02020603050405020304" pitchFamily="18" charset="0"/>
              <a:cs typeface="Times New Roman" panose="02020603050405020304" pitchFamily="18" charset="0"/>
            </a:endParaRPr>
          </a:p>
        </p:txBody>
      </p:sp>
      <p:sp>
        <p:nvSpPr>
          <p:cNvPr id="49" name="Text Placeholder 14"/>
          <p:cNvSpPr>
            <a:spLocks noGrp="1"/>
          </p:cNvSpPr>
          <p:nvPr>
            <p:ph type="body" sz="quarter" idx="10"/>
          </p:nvPr>
        </p:nvSpPr>
        <p:spPr>
          <a:xfrm>
            <a:off x="29377590" y="33278683"/>
            <a:ext cx="13591277" cy="1963592"/>
          </a:xfrm>
        </p:spPr>
        <p:txBody>
          <a:bodyPr/>
          <a:lstStyle/>
          <a:p>
            <a:r>
              <a:rPr lang="en-US" sz="2000" b="1" i="1" dirty="0"/>
              <a:t>[1] Kaggle.com. 2014. Walmart Recruiting - Store Sales Forecasting | </a:t>
            </a:r>
            <a:r>
              <a:rPr lang="en-US" sz="2000" b="1" i="1" dirty="0" err="1"/>
              <a:t>Kaggle</a:t>
            </a:r>
            <a:r>
              <a:rPr lang="en-US" sz="2000" b="1" i="1" dirty="0"/>
              <a:t>. [</a:t>
            </a:r>
            <a:r>
              <a:rPr lang="en-US" sz="2000" b="1" i="1" dirty="0" smtClean="0"/>
              <a:t>online] Available </a:t>
            </a:r>
            <a:r>
              <a:rPr lang="en-US" sz="2000" b="1" i="1" dirty="0"/>
              <a:t>at: </a:t>
            </a:r>
            <a:r>
              <a:rPr lang="en-US" sz="2000" b="1" i="1" dirty="0" smtClean="0">
                <a:hlinkClick r:id="rId6"/>
              </a:rPr>
              <a:t>https</a:t>
            </a:r>
            <a:r>
              <a:rPr lang="en-US" sz="2000" b="1" i="1" dirty="0">
                <a:hlinkClick r:id="rId6"/>
              </a:rPr>
              <a:t>://</a:t>
            </a:r>
            <a:r>
              <a:rPr lang="en-US" sz="2000" b="1" i="1" dirty="0" smtClean="0">
                <a:hlinkClick r:id="rId6"/>
              </a:rPr>
              <a:t>www.kaggle.com/c/walmart-recruiting-store-sales-forecasting/data</a:t>
            </a:r>
            <a:r>
              <a:rPr lang="en-US" sz="2000" b="1" i="1" dirty="0" smtClean="0"/>
              <a:t> [</a:t>
            </a:r>
            <a:r>
              <a:rPr lang="en-US" sz="2000" b="1" i="1" dirty="0"/>
              <a:t>Accessed 31 January 2021].</a:t>
            </a:r>
            <a:endParaRPr lang="en-US" sz="2000" dirty="0" smtClean="0"/>
          </a:p>
          <a:p>
            <a:pPr marL="571500" indent="-571500">
              <a:buFont typeface="Arial" panose="020B0604020202020204" pitchFamily="34" charset="0"/>
              <a:buChar char="•"/>
            </a:pPr>
            <a:endParaRPr lang="en-US" sz="4800" dirty="0" smtClean="0"/>
          </a:p>
        </p:txBody>
      </p:sp>
      <p:pic>
        <p:nvPicPr>
          <p:cNvPr id="51" name="Picture 50"/>
          <p:cNvPicPr>
            <a:picLocks noChangeAspect="1"/>
          </p:cNvPicPr>
          <p:nvPr/>
        </p:nvPicPr>
        <p:blipFill>
          <a:blip r:embed="rId7"/>
          <a:stretch>
            <a:fillRect/>
          </a:stretch>
        </p:blipFill>
        <p:spPr>
          <a:xfrm>
            <a:off x="16871141" y="27007131"/>
            <a:ext cx="10083305" cy="5210878"/>
          </a:xfrm>
          <a:prstGeom prst="rect">
            <a:avLst/>
          </a:prstGeom>
        </p:spPr>
      </p:pic>
      <p:sp>
        <p:nvSpPr>
          <p:cNvPr id="54" name="TextBox 53"/>
          <p:cNvSpPr txBox="1"/>
          <p:nvPr/>
        </p:nvSpPr>
        <p:spPr>
          <a:xfrm>
            <a:off x="16871141" y="32303643"/>
            <a:ext cx="6262000"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4: Type of Store vs. Size of Store</a:t>
            </a:r>
            <a:endParaRPr lang="en-US" sz="2500" i="1" dirty="0">
              <a:latin typeface="Times New Roman" panose="02020603050405020304" pitchFamily="18" charset="0"/>
              <a:cs typeface="Times New Roman" panose="02020603050405020304" pitchFamily="18" charset="0"/>
            </a:endParaRPr>
          </a:p>
        </p:txBody>
      </p:sp>
      <p:sp>
        <p:nvSpPr>
          <p:cNvPr id="56" name="Text Placeholder 15"/>
          <p:cNvSpPr>
            <a:spLocks noGrp="1"/>
          </p:cNvSpPr>
          <p:nvPr>
            <p:ph type="body" sz="quarter" idx="11"/>
          </p:nvPr>
        </p:nvSpPr>
        <p:spPr>
          <a:xfrm>
            <a:off x="29403678" y="6883118"/>
            <a:ext cx="13573126" cy="1292653"/>
          </a:xfrm>
        </p:spPr>
        <p:txBody>
          <a:bodyPr/>
          <a:lstStyle/>
          <a:p>
            <a:r>
              <a:rPr lang="en-US" sz="7200" dirty="0" smtClean="0"/>
              <a:t>Results</a:t>
            </a:r>
            <a:endParaRPr lang="en-US" sz="7200" dirty="0"/>
          </a:p>
        </p:txBody>
      </p:sp>
      <p:sp>
        <p:nvSpPr>
          <p:cNvPr id="59" name="Text Placeholder 15"/>
          <p:cNvSpPr>
            <a:spLocks noGrp="1"/>
          </p:cNvSpPr>
          <p:nvPr>
            <p:ph type="body" sz="quarter" idx="11"/>
          </p:nvPr>
        </p:nvSpPr>
        <p:spPr>
          <a:xfrm>
            <a:off x="29574917" y="27207491"/>
            <a:ext cx="13573126" cy="1292653"/>
          </a:xfrm>
        </p:spPr>
        <p:txBody>
          <a:bodyPr/>
          <a:lstStyle/>
          <a:p>
            <a:r>
              <a:rPr lang="en-US" sz="7200" dirty="0" smtClean="0"/>
              <a:t>Conclusion</a:t>
            </a:r>
            <a:endParaRPr lang="en-US" sz="7200" dirty="0"/>
          </a:p>
        </p:txBody>
      </p:sp>
      <p:sp>
        <p:nvSpPr>
          <p:cNvPr id="61" name="Text Placeholder 15"/>
          <p:cNvSpPr>
            <a:spLocks noGrp="1"/>
          </p:cNvSpPr>
          <p:nvPr>
            <p:ph type="body" sz="quarter" idx="11"/>
          </p:nvPr>
        </p:nvSpPr>
        <p:spPr>
          <a:xfrm>
            <a:off x="29581271" y="31998523"/>
            <a:ext cx="13573126" cy="1292653"/>
          </a:xfrm>
        </p:spPr>
        <p:txBody>
          <a:bodyPr/>
          <a:lstStyle/>
          <a:p>
            <a:r>
              <a:rPr lang="en-US" sz="7200" dirty="0" smtClean="0"/>
              <a:t>References</a:t>
            </a:r>
            <a:endParaRPr lang="en-US" sz="7200" dirty="0"/>
          </a:p>
        </p:txBody>
      </p:sp>
      <p:sp>
        <p:nvSpPr>
          <p:cNvPr id="63" name="Text Placeholder 14"/>
          <p:cNvSpPr>
            <a:spLocks noGrp="1"/>
          </p:cNvSpPr>
          <p:nvPr>
            <p:ph type="body" sz="quarter" idx="10"/>
          </p:nvPr>
        </p:nvSpPr>
        <p:spPr>
          <a:xfrm>
            <a:off x="29709166" y="8044336"/>
            <a:ext cx="13591277" cy="4992114"/>
          </a:xfrm>
        </p:spPr>
        <p:txBody>
          <a:bodyPr/>
          <a:lstStyle/>
          <a:p>
            <a:r>
              <a:rPr lang="en-US" sz="3200" b="1" i="1" dirty="0" smtClean="0"/>
              <a:t>KNN Regression</a:t>
            </a:r>
            <a:endParaRPr lang="en-US" sz="3200" b="1" i="1" dirty="0" smtClean="0"/>
          </a:p>
          <a:p>
            <a:pPr marL="571500" indent="-571500">
              <a:buFont typeface="Arial" panose="020B0604020202020204" pitchFamily="34" charset="0"/>
              <a:buChar char="•"/>
            </a:pPr>
            <a:r>
              <a:rPr lang="en-US" sz="3200" dirty="0" smtClean="0"/>
              <a:t>After adding/removing features, the data was split into 80% train, and 20% test, where the 20% would then be predicted by the model</a:t>
            </a:r>
          </a:p>
          <a:p>
            <a:pPr marL="571500" indent="-571500">
              <a:buFont typeface="Arial" panose="020B0604020202020204" pitchFamily="34" charset="0"/>
              <a:buChar char="•"/>
            </a:pPr>
            <a:r>
              <a:rPr lang="en-US" sz="3200" dirty="0" smtClean="0"/>
              <a:t>The greatest success rate with was 37.8% with 15 Neighbors</a:t>
            </a:r>
          </a:p>
          <a:p>
            <a:pPr marL="571500" indent="-571500">
              <a:buFont typeface="Arial" panose="020B0604020202020204" pitchFamily="34" charset="0"/>
              <a:buChar char="•"/>
            </a:pPr>
            <a:r>
              <a:rPr lang="en-US" sz="3200" dirty="0" smtClean="0"/>
              <a:t>MAE: 11035.06, MSE: 320087846.66, RMSE: 17890. 99</a:t>
            </a:r>
            <a:endParaRPr lang="en-US" sz="3200" dirty="0" smtClean="0"/>
          </a:p>
          <a:p>
            <a:pPr marL="571500" indent="-571500">
              <a:buFont typeface="Arial" panose="020B0604020202020204" pitchFamily="34" charset="0"/>
              <a:buChar char="•"/>
            </a:pPr>
            <a:endParaRPr lang="en-US" sz="4800" dirty="0" smtClean="0"/>
          </a:p>
          <a:p>
            <a:pPr marL="571500" indent="-571500">
              <a:buFont typeface="Arial" panose="020B0604020202020204" pitchFamily="34" charset="0"/>
              <a:buChar char="•"/>
            </a:pPr>
            <a:endParaRPr lang="en-US" sz="4800" dirty="0" smtClean="0"/>
          </a:p>
        </p:txBody>
      </p:sp>
      <p:sp>
        <p:nvSpPr>
          <p:cNvPr id="64" name="Text Placeholder 15"/>
          <p:cNvSpPr>
            <a:spLocks noGrp="1"/>
          </p:cNvSpPr>
          <p:nvPr>
            <p:ph type="body" sz="quarter" idx="11"/>
          </p:nvPr>
        </p:nvSpPr>
        <p:spPr>
          <a:xfrm>
            <a:off x="29377590" y="35351533"/>
            <a:ext cx="13573126" cy="1292653"/>
          </a:xfrm>
        </p:spPr>
        <p:txBody>
          <a:bodyPr/>
          <a:lstStyle/>
          <a:p>
            <a:r>
              <a:rPr lang="en-US" sz="7200" dirty="0" smtClean="0"/>
              <a:t>Acknowledgments</a:t>
            </a:r>
            <a:endParaRPr lang="en-US" sz="7200" dirty="0"/>
          </a:p>
        </p:txBody>
      </p:sp>
      <p:sp>
        <p:nvSpPr>
          <p:cNvPr id="65" name="Text Placeholder 14"/>
          <p:cNvSpPr>
            <a:spLocks noGrp="1"/>
          </p:cNvSpPr>
          <p:nvPr>
            <p:ph type="body" sz="quarter" idx="10"/>
          </p:nvPr>
        </p:nvSpPr>
        <p:spPr>
          <a:xfrm>
            <a:off x="1251985" y="26100124"/>
            <a:ext cx="13591277" cy="10064271"/>
          </a:xfrm>
        </p:spPr>
        <p:txBody>
          <a:bodyPr/>
          <a:lstStyle/>
          <a:p>
            <a:pPr marL="914400" indent="-914400">
              <a:buFont typeface="Arial" panose="020B0604020202020204" pitchFamily="34" charset="0"/>
              <a:buChar char="•"/>
            </a:pPr>
            <a:r>
              <a:rPr lang="en-US" sz="4800" dirty="0" smtClean="0"/>
              <a:t>Relevant CSVs within the dataset are listed below, along with the features within each one</a:t>
            </a:r>
          </a:p>
          <a:p>
            <a:pPr marL="914400" indent="-914400">
              <a:buFont typeface="Arial" panose="020B0604020202020204" pitchFamily="34" charset="0"/>
              <a:buChar char="•"/>
            </a:pPr>
            <a:r>
              <a:rPr lang="en-US" sz="4800" i="1" dirty="0" smtClean="0"/>
              <a:t>features.csv</a:t>
            </a:r>
            <a:r>
              <a:rPr lang="en-US" sz="4800" dirty="0" smtClean="0"/>
              <a:t>: Store #, Date, Local Temperature, Local Fuel Price, Markdown/Discounts, CPI index, Unemployment Index, and if the current week is a holiday </a:t>
            </a:r>
          </a:p>
          <a:p>
            <a:pPr marL="914400" indent="-914400">
              <a:buFont typeface="Arial" panose="020B0604020202020204" pitchFamily="34" charset="0"/>
              <a:buChar char="•"/>
            </a:pPr>
            <a:r>
              <a:rPr lang="en-US" sz="4800" i="1" dirty="0" smtClean="0"/>
              <a:t>stores.csv</a:t>
            </a:r>
            <a:r>
              <a:rPr lang="en-US" sz="4800" dirty="0" smtClean="0"/>
              <a:t>: Store#, Type of Store, and size of store by number of products</a:t>
            </a:r>
          </a:p>
          <a:p>
            <a:pPr marL="914400" indent="-914400">
              <a:buFont typeface="Arial" panose="020B0604020202020204" pitchFamily="34" charset="0"/>
              <a:buChar char="•"/>
            </a:pPr>
            <a:r>
              <a:rPr lang="en-US" sz="4800" i="1" dirty="0" smtClean="0"/>
              <a:t>train.csv</a:t>
            </a:r>
            <a:r>
              <a:rPr lang="en-US" sz="4800" dirty="0" smtClean="0"/>
              <a:t>: Store#, Department#, Date, Weekly Sales, and if the current week is a holiday</a:t>
            </a:r>
          </a:p>
          <a:p>
            <a:pPr marL="914400" indent="-914400">
              <a:buFont typeface="Arial" panose="020B0604020202020204" pitchFamily="34" charset="0"/>
              <a:buChar char="•"/>
            </a:pPr>
            <a:endParaRPr lang="en-US" sz="4800" dirty="0"/>
          </a:p>
          <a:p>
            <a:pPr marL="914400" indent="-914400">
              <a:buFont typeface="Arial" panose="020B0604020202020204" pitchFamily="34" charset="0"/>
              <a:buChar char="•"/>
            </a:pPr>
            <a:endParaRPr lang="en-US" sz="4800" dirty="0" smtClean="0"/>
          </a:p>
        </p:txBody>
      </p:sp>
      <p:sp>
        <p:nvSpPr>
          <p:cNvPr id="66" name="Text Placeholder 14"/>
          <p:cNvSpPr>
            <a:spLocks noGrp="1"/>
          </p:cNvSpPr>
          <p:nvPr>
            <p:ph type="body" sz="quarter" idx="10"/>
          </p:nvPr>
        </p:nvSpPr>
        <p:spPr>
          <a:xfrm>
            <a:off x="15103576" y="33408690"/>
            <a:ext cx="13591277" cy="14447010"/>
          </a:xfrm>
        </p:spPr>
        <p:txBody>
          <a:bodyPr/>
          <a:lstStyle/>
          <a:p>
            <a:r>
              <a:rPr lang="en-US" sz="3200" b="1" i="1" dirty="0" smtClean="0"/>
              <a:t>Data Modelling</a:t>
            </a:r>
          </a:p>
          <a:p>
            <a:pPr marL="457200" indent="-457200">
              <a:buFont typeface="Arial" panose="020B0604020202020204" pitchFamily="34" charset="0"/>
              <a:buChar char="•"/>
            </a:pPr>
            <a:r>
              <a:rPr lang="en-US" sz="3200" dirty="0" smtClean="0"/>
              <a:t>In order to model the data, a machine learning model is normally selected</a:t>
            </a:r>
          </a:p>
          <a:p>
            <a:pPr marL="457200" indent="-457200">
              <a:buFont typeface="Arial" panose="020B0604020202020204" pitchFamily="34" charset="0"/>
              <a:buChar char="•"/>
            </a:pPr>
            <a:r>
              <a:rPr lang="en-US" sz="3200" dirty="0" smtClean="0"/>
              <a:t>We </a:t>
            </a:r>
            <a:r>
              <a:rPr lang="en-US" sz="3200" dirty="0" smtClean="0"/>
              <a:t>initially</a:t>
            </a:r>
            <a:r>
              <a:rPr lang="en-US" sz="3200" dirty="0" smtClean="0"/>
              <a:t> selected </a:t>
            </a:r>
            <a:r>
              <a:rPr lang="en-US" sz="3200" dirty="0" smtClean="0"/>
              <a:t>the </a:t>
            </a:r>
            <a:r>
              <a:rPr lang="en-US" sz="3200" u="sng" dirty="0" smtClean="0"/>
              <a:t>K Nearest Neighbors Regression</a:t>
            </a:r>
            <a:r>
              <a:rPr lang="en-US" sz="3200" dirty="0" smtClean="0"/>
              <a:t> model</a:t>
            </a:r>
          </a:p>
          <a:p>
            <a:pPr marL="457200" indent="-457200">
              <a:buFont typeface="Arial" panose="020B0604020202020204" pitchFamily="34" charset="0"/>
              <a:buChar char="•"/>
            </a:pPr>
            <a:r>
              <a:rPr lang="en-US" sz="3200" dirty="0" smtClean="0"/>
              <a:t>Regression models allow a solid value to be predicted based on a series of dependent variables, such as we have in our case, since we are predicting future sales per store and department at certain dates</a:t>
            </a:r>
          </a:p>
          <a:p>
            <a:pPr marL="571500" indent="-571500">
              <a:buFont typeface="Arial" panose="020B0604020202020204" pitchFamily="34" charset="0"/>
              <a:buChar char="•"/>
            </a:pPr>
            <a:r>
              <a:rPr lang="en-US" sz="3200" dirty="0" smtClean="0"/>
              <a:t>The KNN approach will allow features to be classified based on their similarities as described with input </a:t>
            </a:r>
            <a:r>
              <a:rPr lang="en-US" sz="3200" dirty="0" smtClean="0"/>
              <a:t>data </a:t>
            </a:r>
          </a:p>
          <a:p>
            <a:pPr marL="571500" indent="-571500">
              <a:buFont typeface="Arial" panose="020B0604020202020204" pitchFamily="34" charset="0"/>
              <a:buChar char="•"/>
            </a:pPr>
            <a:r>
              <a:rPr lang="en-US" sz="3200" dirty="0" smtClean="0"/>
              <a:t>Predicted </a:t>
            </a:r>
            <a:r>
              <a:rPr lang="en-US" sz="3200" dirty="0" smtClean="0"/>
              <a:t>values will be classified based on how much their data resembles points in the dataset</a:t>
            </a:r>
          </a:p>
          <a:p>
            <a:pPr marL="571500" indent="-571500">
              <a:buFont typeface="Arial" panose="020B0604020202020204" pitchFamily="34" charset="0"/>
              <a:buChar char="•"/>
            </a:pPr>
            <a:r>
              <a:rPr lang="en-US" sz="3200" dirty="0" smtClean="0"/>
              <a:t>This modelling can be done in python using </a:t>
            </a:r>
            <a:r>
              <a:rPr lang="en-US" sz="3200" dirty="0" err="1" smtClean="0"/>
              <a:t>scikit</a:t>
            </a:r>
            <a:r>
              <a:rPr lang="en-US" sz="3200" dirty="0" smtClean="0"/>
              <a:t>-learn library in </a:t>
            </a:r>
            <a:r>
              <a:rPr lang="en-US" sz="3200" dirty="0" smtClean="0"/>
              <a:t>Python</a:t>
            </a:r>
          </a:p>
          <a:p>
            <a:pPr marL="571500" indent="-571500">
              <a:buFont typeface="Arial" panose="020B0604020202020204" pitchFamily="34" charset="0"/>
              <a:buChar char="•"/>
            </a:pPr>
            <a:r>
              <a:rPr lang="en-US" sz="3200" dirty="0" smtClean="0"/>
              <a:t>The strongest model had 15 nearest neighbors selected, with features such as date broken into Y-M-D, where day/year were ignored for better prediction</a:t>
            </a:r>
          </a:p>
          <a:p>
            <a:pPr marL="571500" indent="-571500">
              <a:buFont typeface="Arial" panose="020B0604020202020204" pitchFamily="34" charset="0"/>
              <a:buChar char="•"/>
            </a:pPr>
            <a:r>
              <a:rPr lang="en-US" sz="3200" dirty="0" smtClean="0"/>
              <a:t>However, a stronger model was discovered using Decision Tree regression</a:t>
            </a:r>
          </a:p>
          <a:p>
            <a:pPr marL="571500" indent="-571500">
              <a:buFont typeface="Arial" panose="020B0604020202020204" pitchFamily="34" charset="0"/>
              <a:buChar char="•"/>
            </a:pPr>
            <a:r>
              <a:rPr lang="en-US" sz="3200" dirty="0" smtClean="0"/>
              <a:t>A Decision Tree parses the data through smaller nodes, known as decision nodes, until it achieves the target or leaf node, which is Weekly Sales in this case</a:t>
            </a: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4800" dirty="0" smtClean="0"/>
          </a:p>
          <a:p>
            <a:pPr marL="571500" indent="-571500">
              <a:buFont typeface="Arial" panose="020B0604020202020204" pitchFamily="34" charset="0"/>
              <a:buChar char="•"/>
            </a:pPr>
            <a:endParaRPr lang="en-US" sz="4800" dirty="0" smtClean="0"/>
          </a:p>
        </p:txBody>
      </p:sp>
      <p:sp>
        <p:nvSpPr>
          <p:cNvPr id="32" name="Text Placeholder 14"/>
          <p:cNvSpPr>
            <a:spLocks noGrp="1"/>
          </p:cNvSpPr>
          <p:nvPr>
            <p:ph type="body" sz="quarter" idx="10"/>
          </p:nvPr>
        </p:nvSpPr>
        <p:spPr>
          <a:xfrm>
            <a:off x="15611476" y="8633391"/>
            <a:ext cx="13591277" cy="7651303"/>
          </a:xfrm>
        </p:spPr>
        <p:txBody>
          <a:bodyPr/>
          <a:lstStyle/>
          <a:p>
            <a:r>
              <a:rPr lang="en-US" sz="3200" b="1" i="1" dirty="0" smtClean="0"/>
              <a:t>Data Cleaning</a:t>
            </a:r>
          </a:p>
          <a:p>
            <a:pPr marL="571500" indent="-571500">
              <a:buFont typeface="Arial" panose="020B0604020202020204" pitchFamily="34" charset="0"/>
              <a:buChar char="•"/>
            </a:pPr>
            <a:r>
              <a:rPr lang="en-US" sz="3200" dirty="0" smtClean="0"/>
              <a:t>Once data was imported using Excel, all following data analysis was done using Python</a:t>
            </a:r>
          </a:p>
          <a:p>
            <a:pPr marL="571500" indent="-571500">
              <a:buFont typeface="Arial" panose="020B0604020202020204" pitchFamily="34" charset="0"/>
              <a:buChar char="•"/>
            </a:pPr>
            <a:r>
              <a:rPr lang="en-US" sz="3200" dirty="0" smtClean="0"/>
              <a:t>The first step was to load the data using the Pandas package, and import the CSV table as a data frame</a:t>
            </a:r>
          </a:p>
          <a:p>
            <a:pPr marL="571500" indent="-571500">
              <a:buFont typeface="Arial" panose="020B0604020202020204" pitchFamily="34" charset="0"/>
              <a:buChar char="•"/>
            </a:pPr>
            <a:r>
              <a:rPr lang="en-US" sz="3200" dirty="0" smtClean="0"/>
              <a:t>We proceeded to remove N/A data, as can be seen in the CSV screenshots in the Dataset section</a:t>
            </a:r>
          </a:p>
          <a:p>
            <a:pPr marL="571500" indent="-571500">
              <a:buFont typeface="Arial" panose="020B0604020202020204" pitchFamily="34" charset="0"/>
              <a:buChar char="•"/>
            </a:pPr>
            <a:r>
              <a:rPr lang="en-US" sz="3200" dirty="0" smtClean="0"/>
              <a:t>Once completed, all three data frames were merged into one, named main</a:t>
            </a:r>
          </a:p>
          <a:p>
            <a:pPr marL="571500" indent="-571500">
              <a:buFont typeface="Arial" panose="020B0604020202020204" pitchFamily="34" charset="0"/>
              <a:buChar char="•"/>
            </a:pPr>
            <a:r>
              <a:rPr lang="en-US" sz="3200" dirty="0" smtClean="0"/>
              <a:t>The main data frame was created by merging on common features between the three data frames, such as Store# and Date</a:t>
            </a:r>
          </a:p>
          <a:p>
            <a:endParaRPr lang="en-US" sz="4800" dirty="0" smtClean="0"/>
          </a:p>
          <a:p>
            <a:pPr marL="571500" indent="-571500">
              <a:buFont typeface="Arial" panose="020B0604020202020204" pitchFamily="34" charset="0"/>
              <a:buChar char="•"/>
            </a:pPr>
            <a:endParaRPr lang="en-US" sz="4800" dirty="0" smtClean="0"/>
          </a:p>
        </p:txBody>
      </p:sp>
      <p:pic>
        <p:nvPicPr>
          <p:cNvPr id="2" name="Picture 1"/>
          <p:cNvPicPr>
            <a:picLocks noChangeAspect="1"/>
          </p:cNvPicPr>
          <p:nvPr/>
        </p:nvPicPr>
        <p:blipFill>
          <a:blip r:embed="rId8"/>
          <a:stretch>
            <a:fillRect/>
          </a:stretch>
        </p:blipFill>
        <p:spPr>
          <a:xfrm>
            <a:off x="29750785" y="11229813"/>
            <a:ext cx="12889173" cy="6444587"/>
          </a:xfrm>
          <a:prstGeom prst="rect">
            <a:avLst/>
          </a:prstGeom>
        </p:spPr>
      </p:pic>
      <p:sp>
        <p:nvSpPr>
          <p:cNvPr id="34" name="Text Placeholder 14"/>
          <p:cNvSpPr>
            <a:spLocks noGrp="1"/>
          </p:cNvSpPr>
          <p:nvPr>
            <p:ph type="body" sz="quarter" idx="10"/>
          </p:nvPr>
        </p:nvSpPr>
        <p:spPr>
          <a:xfrm>
            <a:off x="29709166" y="18114511"/>
            <a:ext cx="13591277" cy="3908740"/>
          </a:xfrm>
        </p:spPr>
        <p:txBody>
          <a:bodyPr/>
          <a:lstStyle/>
          <a:p>
            <a:r>
              <a:rPr lang="en-US" sz="3200" b="1" i="1" dirty="0" smtClean="0"/>
              <a:t>Decision Tree Regression</a:t>
            </a:r>
          </a:p>
          <a:p>
            <a:pPr marL="571500" indent="-571500">
              <a:buFont typeface="Arial" panose="020B0604020202020204" pitchFamily="34" charset="0"/>
              <a:buChar char="•"/>
            </a:pPr>
            <a:r>
              <a:rPr lang="en-US" sz="3200" dirty="0" smtClean="0"/>
              <a:t>The greatest success rate with was 99%</a:t>
            </a:r>
          </a:p>
          <a:p>
            <a:pPr marL="571500" indent="-571500">
              <a:buFont typeface="Arial" panose="020B0604020202020204" pitchFamily="34" charset="0"/>
              <a:buChar char="•"/>
            </a:pPr>
            <a:r>
              <a:rPr lang="en-US" sz="3200" dirty="0"/>
              <a:t>MAE: </a:t>
            </a:r>
            <a:r>
              <a:rPr lang="en-US" sz="3200" dirty="0" smtClean="0"/>
              <a:t>1.48, </a:t>
            </a:r>
            <a:r>
              <a:rPr lang="en-US" sz="3200" dirty="0"/>
              <a:t>MSE: </a:t>
            </a:r>
            <a:r>
              <a:rPr lang="en-US" sz="3200" dirty="0" smtClean="0"/>
              <a:t>3457.50, </a:t>
            </a:r>
            <a:r>
              <a:rPr lang="en-US" sz="3200" dirty="0"/>
              <a:t>RMSE: </a:t>
            </a:r>
            <a:r>
              <a:rPr lang="en-US" sz="3200" dirty="0" smtClean="0"/>
              <a:t>59.56</a:t>
            </a:r>
            <a:endParaRPr lang="en-US" sz="3200" dirty="0"/>
          </a:p>
          <a:p>
            <a:pPr marL="571500" indent="-571500">
              <a:buFont typeface="Arial" panose="020B0604020202020204" pitchFamily="34" charset="0"/>
              <a:buChar char="•"/>
            </a:pPr>
            <a:endParaRPr lang="en-US" sz="4800" dirty="0" smtClean="0"/>
          </a:p>
          <a:p>
            <a:pPr marL="571500" indent="-571500">
              <a:buFont typeface="Arial" panose="020B0604020202020204" pitchFamily="34" charset="0"/>
              <a:buChar char="•"/>
            </a:pPr>
            <a:endParaRPr lang="en-US" sz="4800" dirty="0" smtClean="0"/>
          </a:p>
        </p:txBody>
      </p:sp>
      <p:pic>
        <p:nvPicPr>
          <p:cNvPr id="4" name="Picture 3"/>
          <p:cNvPicPr>
            <a:picLocks noChangeAspect="1"/>
          </p:cNvPicPr>
          <p:nvPr/>
        </p:nvPicPr>
        <p:blipFill>
          <a:blip r:embed="rId9"/>
          <a:stretch>
            <a:fillRect/>
          </a:stretch>
        </p:blipFill>
        <p:spPr>
          <a:xfrm>
            <a:off x="29490664" y="20136168"/>
            <a:ext cx="13399153" cy="6686799"/>
          </a:xfrm>
          <a:prstGeom prst="rect">
            <a:avLst/>
          </a:prstGeom>
        </p:spPr>
      </p:pic>
      <p:sp>
        <p:nvSpPr>
          <p:cNvPr id="5" name="Text Placeholder 4"/>
          <p:cNvSpPr>
            <a:spLocks noGrp="1"/>
          </p:cNvSpPr>
          <p:nvPr>
            <p:ph type="body" sz="quarter" idx="10"/>
          </p:nvPr>
        </p:nvSpPr>
        <p:spPr/>
        <p:txBody>
          <a:bodyPr/>
          <a:lstStyle/>
          <a:p>
            <a:endParaRPr lang="en-US"/>
          </a:p>
        </p:txBody>
      </p:sp>
      <p:sp>
        <p:nvSpPr>
          <p:cNvPr id="35" name="Text Placeholder 14"/>
          <p:cNvSpPr>
            <a:spLocks noGrp="1"/>
          </p:cNvSpPr>
          <p:nvPr>
            <p:ph type="body" sz="quarter" idx="10"/>
          </p:nvPr>
        </p:nvSpPr>
        <p:spPr>
          <a:xfrm>
            <a:off x="29490664" y="28346134"/>
            <a:ext cx="13591277" cy="4598160"/>
          </a:xfrm>
        </p:spPr>
        <p:txBody>
          <a:bodyPr/>
          <a:lstStyle/>
          <a:p>
            <a:pPr marL="571500" indent="-571500">
              <a:buFont typeface="Arial" panose="020B0604020202020204" pitchFamily="34" charset="0"/>
              <a:buChar char="•"/>
            </a:pPr>
            <a:r>
              <a:rPr lang="en-US" sz="4800" dirty="0" smtClean="0"/>
              <a:t>The more linear the graph, the stronger the model</a:t>
            </a:r>
          </a:p>
          <a:p>
            <a:pPr marL="571500" indent="-571500">
              <a:buFont typeface="Arial" panose="020B0604020202020204" pitchFamily="34" charset="0"/>
              <a:buChar char="•"/>
            </a:pPr>
            <a:r>
              <a:rPr lang="en-US" sz="4800" dirty="0" smtClean="0"/>
              <a:t>Features such as day throw off model, week# makes it stronger</a:t>
            </a:r>
          </a:p>
          <a:p>
            <a:pPr marL="571500" indent="-571500">
              <a:buFont typeface="Arial" panose="020B0604020202020204" pitchFamily="34" charset="0"/>
              <a:buChar char="•"/>
            </a:pPr>
            <a:r>
              <a:rPr lang="en-US" sz="4800" dirty="0" smtClean="0"/>
              <a:t>Decision Tree stronger than KNN</a:t>
            </a:r>
            <a:endParaRPr lang="en-US" sz="4800" dirty="0" smtClean="0"/>
          </a:p>
          <a:p>
            <a:pPr marL="571500" indent="-571500">
              <a:buFont typeface="Arial" panose="020B0604020202020204" pitchFamily="34" charset="0"/>
              <a:buChar char="•"/>
            </a:pPr>
            <a:endParaRPr lang="en-US" sz="4800" dirty="0" smtClean="0"/>
          </a:p>
        </p:txBody>
      </p:sp>
    </p:spTree>
    <p:extLst>
      <p:ext uri="{BB962C8B-B14F-4D97-AF65-F5344CB8AC3E}">
        <p14:creationId xmlns:p14="http://schemas.microsoft.com/office/powerpoint/2010/main" val="3865398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48x48-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Quick Guide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3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Classic - Wide Cent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351</TotalTime>
  <Words>856</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PosterPresentations.com-48x48-Template</vt:lpstr>
      <vt:lpstr>Without Quick Guides</vt:lpstr>
      <vt:lpstr>3 Columns</vt:lpstr>
      <vt:lpstr>Classic - Wide Center</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maryam</cp:lastModifiedBy>
  <cp:revision>123</cp:revision>
  <dcterms:created xsi:type="dcterms:W3CDTF">2012-02-09T20:53:12Z</dcterms:created>
  <dcterms:modified xsi:type="dcterms:W3CDTF">2021-03-23T12:08:55Z</dcterms:modified>
</cp:coreProperties>
</file>